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ileron" charset="1" panose="00000500000000000000"/>
      <p:regular r:id="rId14"/>
    </p:embeddedFont>
    <p:embeddedFont>
      <p:font typeface="Aileron Bold" charset="1" panose="00000800000000000000"/>
      <p:regular r:id="rId15"/>
    </p:embeddedFont>
    <p:embeddedFont>
      <p:font typeface="Open Sans Bold" charset="1" panose="00000000000000000000"/>
      <p:regular r:id="rId16"/>
    </p:embeddedFont>
    <p:embeddedFont>
      <p:font typeface="Aileron Light" charset="1" panose="00000400000000000000"/>
      <p:regular r:id="rId17"/>
    </p:embeddedFont>
    <p:embeddedFont>
      <p:font typeface="Open Sans" charset="1" panose="00000000000000000000"/>
      <p:regular r:id="rId18"/>
    </p:embeddedFont>
    <p:embeddedFont>
      <p:font typeface="Poppins Bold" charset="1" panose="00000800000000000000"/>
      <p:regular r:id="rId19"/>
    </p:embeddedFont>
    <p:embeddedFont>
      <p:font typeface="League Gothic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jpe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1231" y="656610"/>
            <a:ext cx="3616803" cy="7400109"/>
          </a:xfrm>
          <a:custGeom>
            <a:avLst/>
            <a:gdLst/>
            <a:ahLst/>
            <a:cxnLst/>
            <a:rect r="r" b="b" t="t" l="l"/>
            <a:pathLst>
              <a:path h="7400109" w="3616803">
                <a:moveTo>
                  <a:pt x="3616803" y="0"/>
                </a:moveTo>
                <a:lnTo>
                  <a:pt x="0" y="0"/>
                </a:lnTo>
                <a:lnTo>
                  <a:pt x="0" y="7400109"/>
                </a:lnTo>
                <a:lnTo>
                  <a:pt x="3616803" y="7400109"/>
                </a:lnTo>
                <a:lnTo>
                  <a:pt x="36168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17338" y="990224"/>
            <a:ext cx="3290696" cy="6732882"/>
          </a:xfrm>
          <a:custGeom>
            <a:avLst/>
            <a:gdLst/>
            <a:ahLst/>
            <a:cxnLst/>
            <a:rect r="r" b="b" t="t" l="l"/>
            <a:pathLst>
              <a:path h="6732882" w="3290696">
                <a:moveTo>
                  <a:pt x="3290696" y="0"/>
                </a:moveTo>
                <a:lnTo>
                  <a:pt x="0" y="0"/>
                </a:lnTo>
                <a:lnTo>
                  <a:pt x="0" y="6732881"/>
                </a:lnTo>
                <a:lnTo>
                  <a:pt x="3290696" y="6732881"/>
                </a:lnTo>
                <a:lnTo>
                  <a:pt x="32906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386090" y="335672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4108769" y="0"/>
                </a:moveTo>
                <a:lnTo>
                  <a:pt x="0" y="0"/>
                </a:lnTo>
                <a:lnTo>
                  <a:pt x="0" y="4108769"/>
                </a:lnTo>
                <a:lnTo>
                  <a:pt x="4108769" y="4108769"/>
                </a:lnTo>
                <a:lnTo>
                  <a:pt x="41087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106" y="1176537"/>
            <a:ext cx="6328454" cy="6360255"/>
          </a:xfrm>
          <a:custGeom>
            <a:avLst/>
            <a:gdLst/>
            <a:ahLst/>
            <a:cxnLst/>
            <a:rect r="r" b="b" t="t" l="l"/>
            <a:pathLst>
              <a:path h="6360255" w="6328454">
                <a:moveTo>
                  <a:pt x="0" y="0"/>
                </a:moveTo>
                <a:lnTo>
                  <a:pt x="6328454" y="0"/>
                </a:lnTo>
                <a:lnTo>
                  <a:pt x="6328454" y="6360255"/>
                </a:lnTo>
                <a:lnTo>
                  <a:pt x="0" y="6360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310238" y="4465199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0" y="4108769"/>
                </a:moveTo>
                <a:lnTo>
                  <a:pt x="4108768" y="4108769"/>
                </a:lnTo>
                <a:lnTo>
                  <a:pt x="4108768" y="0"/>
                </a:lnTo>
                <a:lnTo>
                  <a:pt x="0" y="0"/>
                </a:lnTo>
                <a:lnTo>
                  <a:pt x="0" y="410876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4374" y="1641706"/>
            <a:ext cx="5429917" cy="54299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54815" y="1902146"/>
            <a:ext cx="4909036" cy="49090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4906" t="0" r="-24906" b="0"/>
              </a:stretch>
            </a:blipFill>
            <a:ln w="57150" cap="sq">
              <a:solidFill>
                <a:srgbClr val="363738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73560" y="2915973"/>
            <a:ext cx="982711" cy="9827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E1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9633" y="6099417"/>
            <a:ext cx="1528438" cy="15284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2B1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105276">
            <a:off x="-1186292" y="8437059"/>
            <a:ext cx="4977101" cy="873722"/>
            <a:chOff x="0" y="0"/>
            <a:chExt cx="1137962" cy="1997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CE1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105276">
            <a:off x="7287870" y="473483"/>
            <a:ext cx="7649476" cy="758492"/>
            <a:chOff x="0" y="0"/>
            <a:chExt cx="2014677" cy="1997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14677" cy="199767"/>
            </a:xfrm>
            <a:custGeom>
              <a:avLst/>
              <a:gdLst/>
              <a:ahLst/>
              <a:cxnLst/>
              <a:rect r="r" b="b" t="t" l="l"/>
              <a:pathLst>
                <a:path h="199767" w="2014677">
                  <a:moveTo>
                    <a:pt x="99884" y="0"/>
                  </a:moveTo>
                  <a:lnTo>
                    <a:pt x="1914793" y="0"/>
                  </a:lnTo>
                  <a:cubicBezTo>
                    <a:pt x="1941284" y="0"/>
                    <a:pt x="1966690" y="10523"/>
                    <a:pt x="1985422" y="29255"/>
                  </a:cubicBezTo>
                  <a:cubicBezTo>
                    <a:pt x="2004153" y="47987"/>
                    <a:pt x="2014677" y="73393"/>
                    <a:pt x="2014677" y="99884"/>
                  </a:cubicBezTo>
                  <a:lnTo>
                    <a:pt x="2014677" y="99884"/>
                  </a:lnTo>
                  <a:cubicBezTo>
                    <a:pt x="2014677" y="126375"/>
                    <a:pt x="2004153" y="151780"/>
                    <a:pt x="1985422" y="170512"/>
                  </a:cubicBezTo>
                  <a:cubicBezTo>
                    <a:pt x="1966690" y="189244"/>
                    <a:pt x="1941284" y="199767"/>
                    <a:pt x="1914793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82B1C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014677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548129" y="-990224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true" rot="0">
            <a:off x="4862844" y="9296776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1980447" y="1980448"/>
                </a:moveTo>
                <a:lnTo>
                  <a:pt x="0" y="1980448"/>
                </a:lnTo>
                <a:lnTo>
                  <a:pt x="0" y="0"/>
                </a:lnTo>
                <a:lnTo>
                  <a:pt x="1980447" y="0"/>
                </a:lnTo>
                <a:lnTo>
                  <a:pt x="1980447" y="198044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257886" y="990224"/>
            <a:ext cx="1001414" cy="996407"/>
          </a:xfrm>
          <a:custGeom>
            <a:avLst/>
            <a:gdLst/>
            <a:ahLst/>
            <a:cxnLst/>
            <a:rect r="r" b="b" t="t" l="l"/>
            <a:pathLst>
              <a:path h="996407" w="1001414">
                <a:moveTo>
                  <a:pt x="0" y="0"/>
                </a:moveTo>
                <a:lnTo>
                  <a:pt x="1001414" y="0"/>
                </a:lnTo>
                <a:lnTo>
                  <a:pt x="1001414" y="996407"/>
                </a:lnTo>
                <a:lnTo>
                  <a:pt x="0" y="9964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7268825" y="9392026"/>
            <a:ext cx="0" cy="1365116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7548129" y="9401551"/>
            <a:ext cx="9711171" cy="0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3444997" y="1535362"/>
            <a:ext cx="2652894" cy="30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NHÓM 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20711" y="1077570"/>
            <a:ext cx="4177180" cy="48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1"/>
              </a:lnSpc>
              <a:spcBef>
                <a:spcPct val="0"/>
              </a:spcBef>
            </a:pPr>
            <a:r>
              <a:rPr lang="en-US" b="true" sz="28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NLP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57648" y="2832282"/>
            <a:ext cx="12873210" cy="107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16"/>
              </a:lnSpc>
              <a:spcBef>
                <a:spcPct val="0"/>
              </a:spcBef>
            </a:pPr>
            <a:r>
              <a:rPr lang="en-US" b="true" sz="6225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TÍCH QUAN ĐIỂM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27829" y="3909504"/>
            <a:ext cx="8603029" cy="217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11"/>
              </a:lnSpc>
              <a:spcBef>
                <a:spcPct val="0"/>
              </a:spcBef>
            </a:pPr>
            <a:r>
              <a:rPr lang="en-US" b="true" sz="6222">
                <a:solidFill>
                  <a:srgbClr val="982B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DỰA TRÊN PHẢN HỒI NGƯỜI HỌC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73560" y="7167485"/>
            <a:ext cx="971117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Nguyễn Trần Thế Anh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Phạm Bằng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Lâm Vĩ Kiệt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Trần Mỹ Thiên Tân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64934" y="6462433"/>
            <a:ext cx="4783249" cy="4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0"/>
              </a:lnSpc>
              <a:spcBef>
                <a:spcPct val="0"/>
              </a:spcBef>
            </a:pPr>
            <a:r>
              <a:rPr lang="en-US" b="true" sz="27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Thành viên: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2B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7684" y="-80134"/>
            <a:ext cx="4817882" cy="9569799"/>
            <a:chOff x="0" y="0"/>
            <a:chExt cx="1385255" cy="275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5255" cy="2751544"/>
            </a:xfrm>
            <a:custGeom>
              <a:avLst/>
              <a:gdLst/>
              <a:ahLst/>
              <a:cxnLst/>
              <a:rect r="r" b="b" t="t" l="l"/>
              <a:pathLst>
                <a:path h="2751544" w="1385255">
                  <a:moveTo>
                    <a:pt x="0" y="0"/>
                  </a:moveTo>
                  <a:lnTo>
                    <a:pt x="1385255" y="0"/>
                  </a:lnTo>
                  <a:lnTo>
                    <a:pt x="1385255" y="2751544"/>
                  </a:lnTo>
                  <a:lnTo>
                    <a:pt x="0" y="2751544"/>
                  </a:lnTo>
                  <a:close/>
                </a:path>
              </a:pathLst>
            </a:custGeom>
            <a:solidFill>
              <a:srgbClr val="F5F4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85255" cy="2808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0800000">
            <a:off x="14282784" y="721361"/>
            <a:ext cx="3313027" cy="6778571"/>
          </a:xfrm>
          <a:custGeom>
            <a:avLst/>
            <a:gdLst/>
            <a:ahLst/>
            <a:cxnLst/>
            <a:rect r="r" b="b" t="t" l="l"/>
            <a:pathLst>
              <a:path h="6778571" w="3313027">
                <a:moveTo>
                  <a:pt x="3313027" y="0"/>
                </a:moveTo>
                <a:lnTo>
                  <a:pt x="0" y="0"/>
                </a:lnTo>
                <a:lnTo>
                  <a:pt x="0" y="6778571"/>
                </a:lnTo>
                <a:lnTo>
                  <a:pt x="3313027" y="6778571"/>
                </a:lnTo>
                <a:lnTo>
                  <a:pt x="33130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4282784" y="1026954"/>
            <a:ext cx="3014309" cy="6167385"/>
          </a:xfrm>
          <a:custGeom>
            <a:avLst/>
            <a:gdLst/>
            <a:ahLst/>
            <a:cxnLst/>
            <a:rect r="r" b="b" t="t" l="l"/>
            <a:pathLst>
              <a:path h="6167385" w="3014309">
                <a:moveTo>
                  <a:pt x="3014309" y="0"/>
                </a:moveTo>
                <a:lnTo>
                  <a:pt x="0" y="0"/>
                </a:lnTo>
                <a:lnTo>
                  <a:pt x="0" y="6167385"/>
                </a:lnTo>
                <a:lnTo>
                  <a:pt x="3014309" y="6167385"/>
                </a:lnTo>
                <a:lnTo>
                  <a:pt x="30143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0539213" y="4030242"/>
            <a:ext cx="3763672" cy="3763672"/>
          </a:xfrm>
          <a:custGeom>
            <a:avLst/>
            <a:gdLst/>
            <a:ahLst/>
            <a:cxnLst/>
            <a:rect r="r" b="b" t="t" l="l"/>
            <a:pathLst>
              <a:path h="3763672" w="3763672">
                <a:moveTo>
                  <a:pt x="3763672" y="0"/>
                </a:moveTo>
                <a:lnTo>
                  <a:pt x="0" y="0"/>
                </a:lnTo>
                <a:lnTo>
                  <a:pt x="0" y="3763672"/>
                </a:lnTo>
                <a:lnTo>
                  <a:pt x="3763672" y="3763672"/>
                </a:lnTo>
                <a:lnTo>
                  <a:pt x="37636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291531" y="1197618"/>
            <a:ext cx="5796925" cy="5826056"/>
          </a:xfrm>
          <a:custGeom>
            <a:avLst/>
            <a:gdLst/>
            <a:ahLst/>
            <a:cxnLst/>
            <a:rect r="r" b="b" t="t" l="l"/>
            <a:pathLst>
              <a:path h="5826056" w="5796925">
                <a:moveTo>
                  <a:pt x="0" y="0"/>
                </a:moveTo>
                <a:lnTo>
                  <a:pt x="5796925" y="0"/>
                </a:lnTo>
                <a:lnTo>
                  <a:pt x="5796925" y="5826056"/>
                </a:lnTo>
                <a:lnTo>
                  <a:pt x="0" y="5826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800000">
            <a:off x="13896539" y="277602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0" y="4108768"/>
                </a:moveTo>
                <a:lnTo>
                  <a:pt x="4108768" y="4108768"/>
                </a:lnTo>
                <a:lnTo>
                  <a:pt x="4108768" y="0"/>
                </a:lnTo>
                <a:lnTo>
                  <a:pt x="0" y="0"/>
                </a:lnTo>
                <a:lnTo>
                  <a:pt x="0" y="41087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1703065" y="1623718"/>
            <a:ext cx="4973857" cy="49738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41631" y="1862284"/>
            <a:ext cx="4496725" cy="449672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  <a:ln w="57150" cap="sq">
              <a:solidFill>
                <a:srgbClr val="F4CE14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0150630" y="3722054"/>
            <a:ext cx="982711" cy="9827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E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4189993" y="1197618"/>
            <a:ext cx="1327674" cy="13276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2B1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true" rot="0">
            <a:off x="15278853" y="9296776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1980447" y="1980448"/>
                </a:moveTo>
                <a:lnTo>
                  <a:pt x="0" y="1980448"/>
                </a:lnTo>
                <a:lnTo>
                  <a:pt x="0" y="0"/>
                </a:lnTo>
                <a:lnTo>
                  <a:pt x="1980447" y="0"/>
                </a:lnTo>
                <a:lnTo>
                  <a:pt x="1980447" y="198044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54499" y="7023674"/>
            <a:ext cx="1511159" cy="1511159"/>
          </a:xfrm>
          <a:custGeom>
            <a:avLst/>
            <a:gdLst/>
            <a:ahLst/>
            <a:cxnLst/>
            <a:rect r="r" b="b" t="t" l="l"/>
            <a:pathLst>
              <a:path h="1511159" w="1511159">
                <a:moveTo>
                  <a:pt x="0" y="0"/>
                </a:moveTo>
                <a:lnTo>
                  <a:pt x="1511159" y="0"/>
                </a:lnTo>
                <a:lnTo>
                  <a:pt x="1511159" y="1511159"/>
                </a:lnTo>
                <a:lnTo>
                  <a:pt x="0" y="1511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894328" y="7363503"/>
            <a:ext cx="2342660" cy="234266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  <a:ln w="38100" cap="sq">
              <a:solidFill>
                <a:srgbClr val="F4CE1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06691" y="7475866"/>
            <a:ext cx="2117933" cy="211793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-21428" t="0" r="-21428" b="0"/>
              </a:stretch>
            </a:blipFill>
            <a:ln w="57150" cap="sq">
              <a:solidFill>
                <a:srgbClr val="363738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-10800000">
            <a:off x="9289359" y="8234732"/>
            <a:ext cx="600202" cy="60020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4F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89460" y="1492394"/>
            <a:ext cx="1122339" cy="593437"/>
          </a:xfrm>
          <a:custGeom>
            <a:avLst/>
            <a:gdLst/>
            <a:ahLst/>
            <a:cxnLst/>
            <a:rect r="r" b="b" t="t" l="l"/>
            <a:pathLst>
              <a:path h="593437" w="1122339">
                <a:moveTo>
                  <a:pt x="0" y="0"/>
                </a:moveTo>
                <a:lnTo>
                  <a:pt x="1122339" y="0"/>
                </a:lnTo>
                <a:lnTo>
                  <a:pt x="1122339" y="593437"/>
                </a:lnTo>
                <a:lnTo>
                  <a:pt x="0" y="5934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35714" y="4349140"/>
            <a:ext cx="8405290" cy="2674534"/>
            <a:chOff x="0" y="0"/>
            <a:chExt cx="2213739" cy="7044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13739" cy="704404"/>
            </a:xfrm>
            <a:custGeom>
              <a:avLst/>
              <a:gdLst/>
              <a:ahLst/>
              <a:cxnLst/>
              <a:rect r="r" b="b" t="t" l="l"/>
              <a:pathLst>
                <a:path h="704404" w="2213739">
                  <a:moveTo>
                    <a:pt x="0" y="0"/>
                  </a:moveTo>
                  <a:lnTo>
                    <a:pt x="2213739" y="0"/>
                  </a:lnTo>
                  <a:lnTo>
                    <a:pt x="2213739" y="704404"/>
                  </a:lnTo>
                  <a:lnTo>
                    <a:pt x="0" y="704404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2213739" cy="761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83314" y="4196740"/>
            <a:ext cx="8405290" cy="2674534"/>
            <a:chOff x="0" y="0"/>
            <a:chExt cx="2213739" cy="7044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13739" cy="704404"/>
            </a:xfrm>
            <a:custGeom>
              <a:avLst/>
              <a:gdLst/>
              <a:ahLst/>
              <a:cxnLst/>
              <a:rect r="r" b="b" t="t" l="l"/>
              <a:pathLst>
                <a:path h="704404" w="2213739">
                  <a:moveTo>
                    <a:pt x="0" y="0"/>
                  </a:moveTo>
                  <a:lnTo>
                    <a:pt x="2213739" y="0"/>
                  </a:lnTo>
                  <a:lnTo>
                    <a:pt x="2213739" y="704404"/>
                  </a:lnTo>
                  <a:lnTo>
                    <a:pt x="0" y="7044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213739" cy="761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83314" y="2522486"/>
            <a:ext cx="755874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b="true" sz="9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ĐỀ TÀI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28310" y="4891066"/>
            <a:ext cx="8115300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Là nguồn thông tin hữu ích để nghiên cứu và cải thiện chất lượng giáo dục.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Là một trong những yếu tố ảnh hưởng mạnh mẽ tới việc học và thành tích của học sinh/sinh viên.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8310" y="4374109"/>
            <a:ext cx="81153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PHẢN HỒI VÀ ĐÁNH GIÁ CỦA SINH VIÊN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651" y="423251"/>
            <a:ext cx="12574976" cy="1828538"/>
            <a:chOff x="0" y="0"/>
            <a:chExt cx="3311928" cy="48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251" y="270851"/>
            <a:ext cx="12574976" cy="1828538"/>
            <a:chOff x="0" y="0"/>
            <a:chExt cx="3311928" cy="481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51" y="2687344"/>
            <a:ext cx="3086100" cy="600075"/>
            <a:chOff x="0" y="0"/>
            <a:chExt cx="812800" cy="158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58044"/>
            </a:xfrm>
            <a:custGeom>
              <a:avLst/>
              <a:gdLst/>
              <a:ahLst/>
              <a:cxnLst/>
              <a:rect r="r" b="b" t="t" l="l"/>
              <a:pathLst>
                <a:path h="158044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07872"/>
                  </a:lnTo>
                  <a:cubicBezTo>
                    <a:pt x="812800" y="121178"/>
                    <a:pt x="807514" y="133940"/>
                    <a:pt x="798105" y="143349"/>
                  </a:cubicBezTo>
                  <a:cubicBezTo>
                    <a:pt x="788695" y="152758"/>
                    <a:pt x="775934" y="158044"/>
                    <a:pt x="762627" y="158044"/>
                  </a:cubicBezTo>
                  <a:lnTo>
                    <a:pt x="50173" y="158044"/>
                  </a:lnTo>
                  <a:cubicBezTo>
                    <a:pt x="36866" y="158044"/>
                    <a:pt x="24105" y="152758"/>
                    <a:pt x="14695" y="143349"/>
                  </a:cubicBezTo>
                  <a:cubicBezTo>
                    <a:pt x="5286" y="133940"/>
                    <a:pt x="0" y="121178"/>
                    <a:pt x="0" y="10787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B69A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251" y="2534944"/>
            <a:ext cx="3086100" cy="600075"/>
            <a:chOff x="0" y="0"/>
            <a:chExt cx="812800" cy="15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58044"/>
            </a:xfrm>
            <a:custGeom>
              <a:avLst/>
              <a:gdLst/>
              <a:ahLst/>
              <a:cxnLst/>
              <a:rect r="r" b="b" t="t" l="l"/>
              <a:pathLst>
                <a:path h="158044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07872"/>
                  </a:lnTo>
                  <a:cubicBezTo>
                    <a:pt x="812800" y="121178"/>
                    <a:pt x="807514" y="133940"/>
                    <a:pt x="798105" y="143349"/>
                  </a:cubicBezTo>
                  <a:cubicBezTo>
                    <a:pt x="788695" y="152758"/>
                    <a:pt x="775934" y="158044"/>
                    <a:pt x="762627" y="158044"/>
                  </a:cubicBezTo>
                  <a:lnTo>
                    <a:pt x="50173" y="158044"/>
                  </a:lnTo>
                  <a:cubicBezTo>
                    <a:pt x="36866" y="158044"/>
                    <a:pt x="24105" y="152758"/>
                    <a:pt x="14695" y="143349"/>
                  </a:cubicBezTo>
                  <a:cubicBezTo>
                    <a:pt x="5286" y="133940"/>
                    <a:pt x="0" y="121178"/>
                    <a:pt x="0" y="10787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5851" y="3824400"/>
            <a:ext cx="7810806" cy="3510738"/>
            <a:chOff x="0" y="0"/>
            <a:chExt cx="2057167" cy="9246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7167" cy="924639"/>
            </a:xfrm>
            <a:custGeom>
              <a:avLst/>
              <a:gdLst/>
              <a:ahLst/>
              <a:cxnLst/>
              <a:rect r="r" b="b" t="t" l="l"/>
              <a:pathLst>
                <a:path h="924639" w="2057167">
                  <a:moveTo>
                    <a:pt x="0" y="0"/>
                  </a:moveTo>
                  <a:lnTo>
                    <a:pt x="2057167" y="0"/>
                  </a:lnTo>
                  <a:lnTo>
                    <a:pt x="2057167" y="924639"/>
                  </a:lnTo>
                  <a:lnTo>
                    <a:pt x="0" y="92463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57167" cy="981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3451" y="3672000"/>
            <a:ext cx="7786012" cy="3497666"/>
            <a:chOff x="0" y="0"/>
            <a:chExt cx="2050637" cy="921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0637" cy="921196"/>
            </a:xfrm>
            <a:custGeom>
              <a:avLst/>
              <a:gdLst/>
              <a:ahLst/>
              <a:cxnLst/>
              <a:rect r="r" b="b" t="t" l="l"/>
              <a:pathLst>
                <a:path h="921196" w="2050637">
                  <a:moveTo>
                    <a:pt x="0" y="0"/>
                  </a:moveTo>
                  <a:lnTo>
                    <a:pt x="2050637" y="0"/>
                  </a:lnTo>
                  <a:lnTo>
                    <a:pt x="2050637" y="921196"/>
                  </a:lnTo>
                  <a:lnTo>
                    <a:pt x="0" y="921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050637" cy="9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79908" y="3824400"/>
            <a:ext cx="6517569" cy="4817435"/>
            <a:chOff x="0" y="0"/>
            <a:chExt cx="1716561" cy="12687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16561" cy="1268789"/>
            </a:xfrm>
            <a:custGeom>
              <a:avLst/>
              <a:gdLst/>
              <a:ahLst/>
              <a:cxnLst/>
              <a:rect r="r" b="b" t="t" l="l"/>
              <a:pathLst>
                <a:path h="1268789" w="1716561">
                  <a:moveTo>
                    <a:pt x="0" y="0"/>
                  </a:moveTo>
                  <a:lnTo>
                    <a:pt x="1716561" y="0"/>
                  </a:lnTo>
                  <a:lnTo>
                    <a:pt x="1716561" y="1268789"/>
                  </a:lnTo>
                  <a:lnTo>
                    <a:pt x="0" y="126878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16561" cy="1325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27508" y="3672000"/>
            <a:ext cx="6505585" cy="4800957"/>
            <a:chOff x="0" y="0"/>
            <a:chExt cx="1713405" cy="12644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13405" cy="1264450"/>
            </a:xfrm>
            <a:custGeom>
              <a:avLst/>
              <a:gdLst/>
              <a:ahLst/>
              <a:cxnLst/>
              <a:rect r="r" b="b" t="t" l="l"/>
              <a:pathLst>
                <a:path h="1264450" w="1713405">
                  <a:moveTo>
                    <a:pt x="0" y="0"/>
                  </a:moveTo>
                  <a:lnTo>
                    <a:pt x="1713405" y="0"/>
                  </a:lnTo>
                  <a:lnTo>
                    <a:pt x="1713405" y="1264450"/>
                  </a:lnTo>
                  <a:lnTo>
                    <a:pt x="0" y="12644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713405" cy="1321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852891" y="4423476"/>
            <a:ext cx="3392416" cy="742271"/>
          </a:xfrm>
          <a:custGeom>
            <a:avLst/>
            <a:gdLst/>
            <a:ahLst/>
            <a:cxnLst/>
            <a:rect r="r" b="b" t="t" l="l"/>
            <a:pathLst>
              <a:path h="742271" w="3392416">
                <a:moveTo>
                  <a:pt x="0" y="0"/>
                </a:moveTo>
                <a:lnTo>
                  <a:pt x="3392416" y="0"/>
                </a:lnTo>
                <a:lnTo>
                  <a:pt x="3392416" y="742272"/>
                </a:lnTo>
                <a:lnTo>
                  <a:pt x="0" y="74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2" t="0" r="-328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1028700" y="753451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MÔ HÌNH HỌC MÁY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9651" y="2534944"/>
            <a:ext cx="269566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XGBOOST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8446" y="4366326"/>
            <a:ext cx="7435234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Viết tắt: eXtreme Gradient Boosting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Sử dụng rộng rãi trong các bài toán phân loại và hồi quy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Hoạt động dựa trên decision trees và sử dụng gradient boosting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Mỗi cây mới cố gắng giảm sai số của cây trước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8446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ĐỊNH NGHĨA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00005" y="5251473"/>
            <a:ext cx="636059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y: giá trị dự đoán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Wn-1 là mô hình được huấn luyện trước đó.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Cn, Wn là các tham số cần cập nhật trong mỗi vòng học.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L(y, Wn) là hàm mất mát (loss function), đánh giá độ chính xác mô hình.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72503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CÔNG THỨC TỐI ƯU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15851" y="7773288"/>
            <a:ext cx="7810806" cy="2321770"/>
            <a:chOff x="0" y="0"/>
            <a:chExt cx="2057167" cy="61149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57167" cy="611495"/>
            </a:xfrm>
            <a:custGeom>
              <a:avLst/>
              <a:gdLst/>
              <a:ahLst/>
              <a:cxnLst/>
              <a:rect r="r" b="b" t="t" l="l"/>
              <a:pathLst>
                <a:path h="611495" w="2057167">
                  <a:moveTo>
                    <a:pt x="0" y="0"/>
                  </a:moveTo>
                  <a:lnTo>
                    <a:pt x="2057167" y="0"/>
                  </a:lnTo>
                  <a:lnTo>
                    <a:pt x="2057167" y="611495"/>
                  </a:lnTo>
                  <a:lnTo>
                    <a:pt x="0" y="611495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057167" cy="66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63451" y="7620888"/>
            <a:ext cx="7786012" cy="2273605"/>
            <a:chOff x="0" y="0"/>
            <a:chExt cx="2050637" cy="5988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50637" cy="598810"/>
            </a:xfrm>
            <a:custGeom>
              <a:avLst/>
              <a:gdLst/>
              <a:ahLst/>
              <a:cxnLst/>
              <a:rect r="r" b="b" t="t" l="l"/>
              <a:pathLst>
                <a:path h="598810" w="2050637">
                  <a:moveTo>
                    <a:pt x="0" y="0"/>
                  </a:moveTo>
                  <a:lnTo>
                    <a:pt x="2050637" y="0"/>
                  </a:lnTo>
                  <a:lnTo>
                    <a:pt x="2050637" y="598810"/>
                  </a:lnTo>
                  <a:lnTo>
                    <a:pt x="0" y="5988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050637" cy="65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08446" y="8315214"/>
            <a:ext cx="7435234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Tích hợp cơ chế để giảm nguy cơ overfitting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Tận dụng tốt tài nguyên hệ thống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Tiết kiệm thời gian huấn luyện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8446" y="7798257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ĐẶC ĐIỂM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651" y="423251"/>
            <a:ext cx="12574976" cy="1828538"/>
            <a:chOff x="0" y="0"/>
            <a:chExt cx="3311928" cy="48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251" y="270851"/>
            <a:ext cx="12574976" cy="1828538"/>
            <a:chOff x="0" y="0"/>
            <a:chExt cx="3311928" cy="481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51" y="2687344"/>
            <a:ext cx="7195763" cy="600075"/>
            <a:chOff x="0" y="0"/>
            <a:chExt cx="1895180" cy="158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180" cy="158044"/>
            </a:xfrm>
            <a:custGeom>
              <a:avLst/>
              <a:gdLst/>
              <a:ahLst/>
              <a:cxnLst/>
              <a:rect r="r" b="b" t="t" l="l"/>
              <a:pathLst>
                <a:path h="158044" w="1895180">
                  <a:moveTo>
                    <a:pt x="21518" y="0"/>
                  </a:moveTo>
                  <a:lnTo>
                    <a:pt x="1873662" y="0"/>
                  </a:lnTo>
                  <a:cubicBezTo>
                    <a:pt x="1879369" y="0"/>
                    <a:pt x="1884842" y="2267"/>
                    <a:pt x="1888878" y="6302"/>
                  </a:cubicBezTo>
                  <a:cubicBezTo>
                    <a:pt x="1892913" y="10338"/>
                    <a:pt x="1895180" y="15811"/>
                    <a:pt x="1895180" y="21518"/>
                  </a:cubicBezTo>
                  <a:lnTo>
                    <a:pt x="1895180" y="136526"/>
                  </a:lnTo>
                  <a:cubicBezTo>
                    <a:pt x="1895180" y="142233"/>
                    <a:pt x="1892913" y="147707"/>
                    <a:pt x="1888878" y="151742"/>
                  </a:cubicBezTo>
                  <a:cubicBezTo>
                    <a:pt x="1884842" y="155777"/>
                    <a:pt x="1879369" y="158044"/>
                    <a:pt x="1873662" y="158044"/>
                  </a:cubicBezTo>
                  <a:lnTo>
                    <a:pt x="21518" y="158044"/>
                  </a:lnTo>
                  <a:cubicBezTo>
                    <a:pt x="15811" y="158044"/>
                    <a:pt x="10338" y="155777"/>
                    <a:pt x="6302" y="151742"/>
                  </a:cubicBezTo>
                  <a:cubicBezTo>
                    <a:pt x="2267" y="147707"/>
                    <a:pt x="0" y="142233"/>
                    <a:pt x="0" y="136526"/>
                  </a:cubicBezTo>
                  <a:lnTo>
                    <a:pt x="0" y="21518"/>
                  </a:lnTo>
                  <a:cubicBezTo>
                    <a:pt x="0" y="15811"/>
                    <a:pt x="2267" y="10338"/>
                    <a:pt x="6302" y="6302"/>
                  </a:cubicBezTo>
                  <a:cubicBezTo>
                    <a:pt x="10338" y="2267"/>
                    <a:pt x="15811" y="0"/>
                    <a:pt x="21518" y="0"/>
                  </a:cubicBezTo>
                  <a:close/>
                </a:path>
              </a:pathLst>
            </a:custGeom>
            <a:solidFill>
              <a:srgbClr val="7FAC7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9518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251" y="2534944"/>
            <a:ext cx="7143410" cy="600075"/>
            <a:chOff x="0" y="0"/>
            <a:chExt cx="1881392" cy="15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1392" cy="158044"/>
            </a:xfrm>
            <a:custGeom>
              <a:avLst/>
              <a:gdLst/>
              <a:ahLst/>
              <a:cxnLst/>
              <a:rect r="r" b="b" t="t" l="l"/>
              <a:pathLst>
                <a:path h="158044" w="1881392">
                  <a:moveTo>
                    <a:pt x="21676" y="0"/>
                  </a:moveTo>
                  <a:lnTo>
                    <a:pt x="1859717" y="0"/>
                  </a:lnTo>
                  <a:cubicBezTo>
                    <a:pt x="1871688" y="0"/>
                    <a:pt x="1881392" y="9705"/>
                    <a:pt x="1881392" y="21676"/>
                  </a:cubicBezTo>
                  <a:lnTo>
                    <a:pt x="1881392" y="136369"/>
                  </a:lnTo>
                  <a:cubicBezTo>
                    <a:pt x="1881392" y="148340"/>
                    <a:pt x="1871688" y="158044"/>
                    <a:pt x="1859717" y="158044"/>
                  </a:cubicBezTo>
                  <a:lnTo>
                    <a:pt x="21676" y="158044"/>
                  </a:lnTo>
                  <a:cubicBezTo>
                    <a:pt x="9705" y="158044"/>
                    <a:pt x="0" y="148340"/>
                    <a:pt x="0" y="136369"/>
                  </a:cubicBezTo>
                  <a:lnTo>
                    <a:pt x="0" y="21676"/>
                  </a:lnTo>
                  <a:cubicBezTo>
                    <a:pt x="0" y="9705"/>
                    <a:pt x="9705" y="0"/>
                    <a:pt x="216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81392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5851" y="3824400"/>
            <a:ext cx="7810806" cy="3510738"/>
            <a:chOff x="0" y="0"/>
            <a:chExt cx="2057167" cy="9246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7167" cy="924639"/>
            </a:xfrm>
            <a:custGeom>
              <a:avLst/>
              <a:gdLst/>
              <a:ahLst/>
              <a:cxnLst/>
              <a:rect r="r" b="b" t="t" l="l"/>
              <a:pathLst>
                <a:path h="924639" w="2057167">
                  <a:moveTo>
                    <a:pt x="0" y="0"/>
                  </a:moveTo>
                  <a:lnTo>
                    <a:pt x="2057167" y="0"/>
                  </a:lnTo>
                  <a:lnTo>
                    <a:pt x="2057167" y="924639"/>
                  </a:lnTo>
                  <a:lnTo>
                    <a:pt x="0" y="92463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57167" cy="981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3451" y="3672000"/>
            <a:ext cx="7786012" cy="3497666"/>
            <a:chOff x="0" y="0"/>
            <a:chExt cx="2050637" cy="921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0637" cy="921196"/>
            </a:xfrm>
            <a:custGeom>
              <a:avLst/>
              <a:gdLst/>
              <a:ahLst/>
              <a:cxnLst/>
              <a:rect r="r" b="b" t="t" l="l"/>
              <a:pathLst>
                <a:path h="921196" w="2050637">
                  <a:moveTo>
                    <a:pt x="0" y="0"/>
                  </a:moveTo>
                  <a:lnTo>
                    <a:pt x="2050637" y="0"/>
                  </a:lnTo>
                  <a:lnTo>
                    <a:pt x="2050637" y="921196"/>
                  </a:lnTo>
                  <a:lnTo>
                    <a:pt x="0" y="921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050637" cy="9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79908" y="3824400"/>
            <a:ext cx="6517569" cy="5433900"/>
            <a:chOff x="0" y="0"/>
            <a:chExt cx="1716561" cy="14311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16561" cy="1431151"/>
            </a:xfrm>
            <a:custGeom>
              <a:avLst/>
              <a:gdLst/>
              <a:ahLst/>
              <a:cxnLst/>
              <a:rect r="r" b="b" t="t" l="l"/>
              <a:pathLst>
                <a:path h="1431151" w="1716561">
                  <a:moveTo>
                    <a:pt x="0" y="0"/>
                  </a:moveTo>
                  <a:lnTo>
                    <a:pt x="1716561" y="0"/>
                  </a:lnTo>
                  <a:lnTo>
                    <a:pt x="1716561" y="1431151"/>
                  </a:lnTo>
                  <a:lnTo>
                    <a:pt x="0" y="1431151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16561" cy="1488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27508" y="3672000"/>
            <a:ext cx="6505585" cy="5376833"/>
            <a:chOff x="0" y="0"/>
            <a:chExt cx="1713405" cy="14161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13405" cy="1416121"/>
            </a:xfrm>
            <a:custGeom>
              <a:avLst/>
              <a:gdLst/>
              <a:ahLst/>
              <a:cxnLst/>
              <a:rect r="r" b="b" t="t" l="l"/>
              <a:pathLst>
                <a:path h="1416121" w="1713405">
                  <a:moveTo>
                    <a:pt x="0" y="0"/>
                  </a:moveTo>
                  <a:lnTo>
                    <a:pt x="1713405" y="0"/>
                  </a:lnTo>
                  <a:lnTo>
                    <a:pt x="1713405" y="1416121"/>
                  </a:lnTo>
                  <a:lnTo>
                    <a:pt x="0" y="14161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713405" cy="147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952159" y="4790873"/>
            <a:ext cx="2856283" cy="805053"/>
          </a:xfrm>
          <a:custGeom>
            <a:avLst/>
            <a:gdLst/>
            <a:ahLst/>
            <a:cxnLst/>
            <a:rect r="r" b="b" t="t" l="l"/>
            <a:pathLst>
              <a:path h="805053" w="2856283">
                <a:moveTo>
                  <a:pt x="0" y="0"/>
                </a:moveTo>
                <a:lnTo>
                  <a:pt x="2856283" y="0"/>
                </a:lnTo>
                <a:lnTo>
                  <a:pt x="2856283" y="805053"/>
                </a:lnTo>
                <a:lnTo>
                  <a:pt x="0" y="80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892677" y="6550726"/>
            <a:ext cx="2975247" cy="800568"/>
          </a:xfrm>
          <a:custGeom>
            <a:avLst/>
            <a:gdLst/>
            <a:ahLst/>
            <a:cxnLst/>
            <a:rect r="r" b="b" t="t" l="l"/>
            <a:pathLst>
              <a:path h="800568" w="2975247">
                <a:moveTo>
                  <a:pt x="0" y="0"/>
                </a:moveTo>
                <a:lnTo>
                  <a:pt x="2975247" y="0"/>
                </a:lnTo>
                <a:lnTo>
                  <a:pt x="2975247" y="800568"/>
                </a:lnTo>
                <a:lnTo>
                  <a:pt x="0" y="80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872118" y="8097825"/>
            <a:ext cx="3333149" cy="879217"/>
          </a:xfrm>
          <a:custGeom>
            <a:avLst/>
            <a:gdLst/>
            <a:ahLst/>
            <a:cxnLst/>
            <a:rect r="r" b="b" t="t" l="l"/>
            <a:pathLst>
              <a:path h="879217" w="3333149">
                <a:moveTo>
                  <a:pt x="0" y="0"/>
                </a:moveTo>
                <a:lnTo>
                  <a:pt x="3333149" y="0"/>
                </a:lnTo>
                <a:lnTo>
                  <a:pt x="3333149" y="879217"/>
                </a:lnTo>
                <a:lnTo>
                  <a:pt x="0" y="87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753451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MÔ HÌNH HỌC MÁY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9651" y="2534944"/>
            <a:ext cx="68315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Multinominal Naive Bayes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8446" y="4366326"/>
            <a:ext cx="7435234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Biến thể của thuật toán Naive Baiyes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Sử dụng trong phân loại văn bản’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Giả định các đặc trưng tuân theo phân phối đa thức (Multinomial Distribution) đối với mỗi lớp 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8446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ĐỊNH NGHĨA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72503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BƯỚC PHÂN LOẠI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79908" y="4292399"/>
            <a:ext cx="536731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Tính xác suất P(xi | y):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79908" y="5538776"/>
            <a:ext cx="617877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Tính xác suất hậu nghiệm cho từng lớp y theo định lý Bayes: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90912" y="7227876"/>
            <a:ext cx="617877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chọn lớp y sao cho xác suất hậu nghiệm P(y | xi) lớn nhất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651" y="423251"/>
            <a:ext cx="12574976" cy="1828538"/>
            <a:chOff x="0" y="0"/>
            <a:chExt cx="3311928" cy="48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251" y="270851"/>
            <a:ext cx="12574976" cy="1828538"/>
            <a:chOff x="0" y="0"/>
            <a:chExt cx="3311928" cy="481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51" y="2687344"/>
            <a:ext cx="7195763" cy="600075"/>
            <a:chOff x="0" y="0"/>
            <a:chExt cx="1895180" cy="158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180" cy="158044"/>
            </a:xfrm>
            <a:custGeom>
              <a:avLst/>
              <a:gdLst/>
              <a:ahLst/>
              <a:cxnLst/>
              <a:rect r="r" b="b" t="t" l="l"/>
              <a:pathLst>
                <a:path h="158044" w="1895180">
                  <a:moveTo>
                    <a:pt x="21518" y="0"/>
                  </a:moveTo>
                  <a:lnTo>
                    <a:pt x="1873662" y="0"/>
                  </a:lnTo>
                  <a:cubicBezTo>
                    <a:pt x="1879369" y="0"/>
                    <a:pt x="1884842" y="2267"/>
                    <a:pt x="1888878" y="6302"/>
                  </a:cubicBezTo>
                  <a:cubicBezTo>
                    <a:pt x="1892913" y="10338"/>
                    <a:pt x="1895180" y="15811"/>
                    <a:pt x="1895180" y="21518"/>
                  </a:cubicBezTo>
                  <a:lnTo>
                    <a:pt x="1895180" y="136526"/>
                  </a:lnTo>
                  <a:cubicBezTo>
                    <a:pt x="1895180" y="142233"/>
                    <a:pt x="1892913" y="147707"/>
                    <a:pt x="1888878" y="151742"/>
                  </a:cubicBezTo>
                  <a:cubicBezTo>
                    <a:pt x="1884842" y="155777"/>
                    <a:pt x="1879369" y="158044"/>
                    <a:pt x="1873662" y="158044"/>
                  </a:cubicBezTo>
                  <a:lnTo>
                    <a:pt x="21518" y="158044"/>
                  </a:lnTo>
                  <a:cubicBezTo>
                    <a:pt x="15811" y="158044"/>
                    <a:pt x="10338" y="155777"/>
                    <a:pt x="6302" y="151742"/>
                  </a:cubicBezTo>
                  <a:cubicBezTo>
                    <a:pt x="2267" y="147707"/>
                    <a:pt x="0" y="142233"/>
                    <a:pt x="0" y="136526"/>
                  </a:cubicBezTo>
                  <a:lnTo>
                    <a:pt x="0" y="21518"/>
                  </a:lnTo>
                  <a:cubicBezTo>
                    <a:pt x="0" y="15811"/>
                    <a:pt x="2267" y="10338"/>
                    <a:pt x="6302" y="6302"/>
                  </a:cubicBezTo>
                  <a:cubicBezTo>
                    <a:pt x="10338" y="2267"/>
                    <a:pt x="15811" y="0"/>
                    <a:pt x="21518" y="0"/>
                  </a:cubicBezTo>
                  <a:close/>
                </a:path>
              </a:pathLst>
            </a:custGeom>
            <a:solidFill>
              <a:srgbClr val="CFC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9518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251" y="2534944"/>
            <a:ext cx="7143410" cy="600075"/>
            <a:chOff x="0" y="0"/>
            <a:chExt cx="1881392" cy="15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1392" cy="158044"/>
            </a:xfrm>
            <a:custGeom>
              <a:avLst/>
              <a:gdLst/>
              <a:ahLst/>
              <a:cxnLst/>
              <a:rect r="r" b="b" t="t" l="l"/>
              <a:pathLst>
                <a:path h="158044" w="1881392">
                  <a:moveTo>
                    <a:pt x="21676" y="0"/>
                  </a:moveTo>
                  <a:lnTo>
                    <a:pt x="1859717" y="0"/>
                  </a:lnTo>
                  <a:cubicBezTo>
                    <a:pt x="1871688" y="0"/>
                    <a:pt x="1881392" y="9705"/>
                    <a:pt x="1881392" y="21676"/>
                  </a:cubicBezTo>
                  <a:lnTo>
                    <a:pt x="1881392" y="136369"/>
                  </a:lnTo>
                  <a:cubicBezTo>
                    <a:pt x="1881392" y="148340"/>
                    <a:pt x="1871688" y="158044"/>
                    <a:pt x="1859717" y="158044"/>
                  </a:cubicBezTo>
                  <a:lnTo>
                    <a:pt x="21676" y="158044"/>
                  </a:lnTo>
                  <a:cubicBezTo>
                    <a:pt x="9705" y="158044"/>
                    <a:pt x="0" y="148340"/>
                    <a:pt x="0" y="136369"/>
                  </a:cubicBezTo>
                  <a:lnTo>
                    <a:pt x="0" y="21676"/>
                  </a:lnTo>
                  <a:cubicBezTo>
                    <a:pt x="0" y="9705"/>
                    <a:pt x="9705" y="0"/>
                    <a:pt x="216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81392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6502" y="4730986"/>
            <a:ext cx="6501369" cy="3510738"/>
            <a:chOff x="0" y="0"/>
            <a:chExt cx="1712295" cy="9246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12295" cy="924639"/>
            </a:xfrm>
            <a:custGeom>
              <a:avLst/>
              <a:gdLst/>
              <a:ahLst/>
              <a:cxnLst/>
              <a:rect r="r" b="b" t="t" l="l"/>
              <a:pathLst>
                <a:path h="924639" w="1712295">
                  <a:moveTo>
                    <a:pt x="0" y="0"/>
                  </a:moveTo>
                  <a:lnTo>
                    <a:pt x="1712295" y="0"/>
                  </a:lnTo>
                  <a:lnTo>
                    <a:pt x="1712295" y="924639"/>
                  </a:lnTo>
                  <a:lnTo>
                    <a:pt x="0" y="92463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12295" cy="981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9651" y="4578586"/>
            <a:ext cx="6480731" cy="3497666"/>
            <a:chOff x="0" y="0"/>
            <a:chExt cx="1706859" cy="921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6859" cy="921196"/>
            </a:xfrm>
            <a:custGeom>
              <a:avLst/>
              <a:gdLst/>
              <a:ahLst/>
              <a:cxnLst/>
              <a:rect r="r" b="b" t="t" l="l"/>
              <a:pathLst>
                <a:path h="921196" w="1706859">
                  <a:moveTo>
                    <a:pt x="0" y="0"/>
                  </a:moveTo>
                  <a:lnTo>
                    <a:pt x="1706859" y="0"/>
                  </a:lnTo>
                  <a:lnTo>
                    <a:pt x="1706859" y="921196"/>
                  </a:lnTo>
                  <a:lnTo>
                    <a:pt x="0" y="921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06859" cy="9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930661" y="3664203"/>
            <a:ext cx="9945061" cy="5594097"/>
          </a:xfrm>
          <a:custGeom>
            <a:avLst/>
            <a:gdLst/>
            <a:ahLst/>
            <a:cxnLst/>
            <a:rect r="r" b="b" t="t" l="l"/>
            <a:pathLst>
              <a:path h="5594097" w="9945061">
                <a:moveTo>
                  <a:pt x="0" y="0"/>
                </a:moveTo>
                <a:lnTo>
                  <a:pt x="9945061" y="0"/>
                </a:lnTo>
                <a:lnTo>
                  <a:pt x="9945061" y="5594097"/>
                </a:lnTo>
                <a:lnTo>
                  <a:pt x="0" y="559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028700" y="753451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MÔ HÌNH HỌC MÁY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651" y="2534944"/>
            <a:ext cx="68315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Support Vector Machine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0338" y="5416355"/>
            <a:ext cx="6188759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Thuật toán học có giám sát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Dùng cho phân loại và hồi quy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Mục tiêu: tìm ra một siêu phẳng tốt nhất để phân tách các điểm dữ liệu thuộc các lớp khác nhau.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0338" y="4755955"/>
            <a:ext cx="405232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ĐỊNH NGHĨA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9239" y="-1538622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05276">
            <a:off x="6873005" y="-1975483"/>
            <a:ext cx="4977101" cy="873722"/>
            <a:chOff x="0" y="0"/>
            <a:chExt cx="1137962" cy="199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4637007" y="9309639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7" y="0"/>
                </a:lnTo>
                <a:lnTo>
                  <a:pt x="1980447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3127" y="706713"/>
            <a:ext cx="10155973" cy="1914263"/>
            <a:chOff x="0" y="0"/>
            <a:chExt cx="2674824" cy="504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4824" cy="504168"/>
            </a:xfrm>
            <a:custGeom>
              <a:avLst/>
              <a:gdLst/>
              <a:ahLst/>
              <a:cxnLst/>
              <a:rect r="r" b="b" t="t" l="l"/>
              <a:pathLst>
                <a:path h="504168" w="2674824">
                  <a:moveTo>
                    <a:pt x="0" y="0"/>
                  </a:moveTo>
                  <a:lnTo>
                    <a:pt x="2674824" y="0"/>
                  </a:lnTo>
                  <a:lnTo>
                    <a:pt x="2674824" y="504168"/>
                  </a:lnTo>
                  <a:lnTo>
                    <a:pt x="0" y="504168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74824" cy="5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0727" y="554313"/>
            <a:ext cx="10084740" cy="1828538"/>
            <a:chOff x="0" y="0"/>
            <a:chExt cx="2656063" cy="481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063" cy="481590"/>
            </a:xfrm>
            <a:custGeom>
              <a:avLst/>
              <a:gdLst/>
              <a:ahLst/>
              <a:cxnLst/>
              <a:rect r="r" b="b" t="t" l="l"/>
              <a:pathLst>
                <a:path h="481590" w="2656063">
                  <a:moveTo>
                    <a:pt x="0" y="0"/>
                  </a:moveTo>
                  <a:lnTo>
                    <a:pt x="2656063" y="0"/>
                  </a:lnTo>
                  <a:lnTo>
                    <a:pt x="2656063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656063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3127" y="3040077"/>
            <a:ext cx="8111580" cy="5649136"/>
          </a:xfrm>
          <a:custGeom>
            <a:avLst/>
            <a:gdLst/>
            <a:ahLst/>
            <a:cxnLst/>
            <a:rect r="r" b="b" t="t" l="l"/>
            <a:pathLst>
              <a:path h="5649136" w="8111580">
                <a:moveTo>
                  <a:pt x="0" y="0"/>
                </a:moveTo>
                <a:lnTo>
                  <a:pt x="8111580" y="0"/>
                </a:lnTo>
                <a:lnTo>
                  <a:pt x="8111580" y="5649136"/>
                </a:lnTo>
                <a:lnTo>
                  <a:pt x="0" y="5649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733127" y="1014557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MÔ HÌNH HỌC SÂU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04360" y="9108313"/>
            <a:ext cx="7887218" cy="753663"/>
            <a:chOff x="0" y="0"/>
            <a:chExt cx="2077292" cy="1984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77292" cy="198496"/>
            </a:xfrm>
            <a:custGeom>
              <a:avLst/>
              <a:gdLst/>
              <a:ahLst/>
              <a:cxnLst/>
              <a:rect r="r" b="b" t="t" l="l"/>
              <a:pathLst>
                <a:path h="198496" w="2077292">
                  <a:moveTo>
                    <a:pt x="0" y="0"/>
                  </a:moveTo>
                  <a:lnTo>
                    <a:pt x="2077292" y="0"/>
                  </a:lnTo>
                  <a:lnTo>
                    <a:pt x="2077292" y="198496"/>
                  </a:lnTo>
                  <a:lnTo>
                    <a:pt x="0" y="1984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2077292" cy="27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3B69A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MÔ HÌNH LSTM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3956" y="4093631"/>
            <a:ext cx="8192984" cy="3694428"/>
            <a:chOff x="0" y="0"/>
            <a:chExt cx="2157823" cy="9730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57823" cy="973018"/>
            </a:xfrm>
            <a:custGeom>
              <a:avLst/>
              <a:gdLst/>
              <a:ahLst/>
              <a:cxnLst/>
              <a:rect r="r" b="b" t="t" l="l"/>
              <a:pathLst>
                <a:path h="973018" w="2157823">
                  <a:moveTo>
                    <a:pt x="0" y="0"/>
                  </a:moveTo>
                  <a:lnTo>
                    <a:pt x="2157823" y="0"/>
                  </a:lnTo>
                  <a:lnTo>
                    <a:pt x="2157823" y="973018"/>
                  </a:lnTo>
                  <a:lnTo>
                    <a:pt x="0" y="973018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157823" cy="103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61556" y="3941231"/>
            <a:ext cx="8120417" cy="3617096"/>
            <a:chOff x="0" y="0"/>
            <a:chExt cx="2138711" cy="9526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38711" cy="952651"/>
            </a:xfrm>
            <a:custGeom>
              <a:avLst/>
              <a:gdLst/>
              <a:ahLst/>
              <a:cxnLst/>
              <a:rect r="r" b="b" t="t" l="l"/>
              <a:pathLst>
                <a:path h="952651" w="2138711">
                  <a:moveTo>
                    <a:pt x="0" y="0"/>
                  </a:moveTo>
                  <a:lnTo>
                    <a:pt x="2138711" y="0"/>
                  </a:lnTo>
                  <a:lnTo>
                    <a:pt x="2138711" y="952651"/>
                  </a:lnTo>
                  <a:lnTo>
                    <a:pt x="0" y="9526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138711" cy="1009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506551" y="4635557"/>
            <a:ext cx="7435234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Một LSTM có thể được biểu diễn bằng các đơn vị (units) hoặc ô (cell) được kết nối với các cổng quan trọng sau: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Cổng quên (Forget gate)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Cổng đầu vào (Input gate)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Cổng đầu ra (Output gate)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06551" y="4118600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CẤU TRÚC CƠ BẢN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9239" y="-1538622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05276">
            <a:off x="6873005" y="-1975483"/>
            <a:ext cx="4977101" cy="873722"/>
            <a:chOff x="0" y="0"/>
            <a:chExt cx="1137962" cy="199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4637007" y="9309639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7" y="0"/>
                </a:lnTo>
                <a:lnTo>
                  <a:pt x="1980447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3127" y="706713"/>
            <a:ext cx="10155973" cy="1914263"/>
            <a:chOff x="0" y="0"/>
            <a:chExt cx="2674824" cy="504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4824" cy="504168"/>
            </a:xfrm>
            <a:custGeom>
              <a:avLst/>
              <a:gdLst/>
              <a:ahLst/>
              <a:cxnLst/>
              <a:rect r="r" b="b" t="t" l="l"/>
              <a:pathLst>
                <a:path h="504168" w="2674824">
                  <a:moveTo>
                    <a:pt x="0" y="0"/>
                  </a:moveTo>
                  <a:lnTo>
                    <a:pt x="2674824" y="0"/>
                  </a:lnTo>
                  <a:lnTo>
                    <a:pt x="2674824" y="504168"/>
                  </a:lnTo>
                  <a:lnTo>
                    <a:pt x="0" y="504168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74824" cy="5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0727" y="554313"/>
            <a:ext cx="10084740" cy="1828538"/>
            <a:chOff x="0" y="0"/>
            <a:chExt cx="2656063" cy="481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063" cy="481590"/>
            </a:xfrm>
            <a:custGeom>
              <a:avLst/>
              <a:gdLst/>
              <a:ahLst/>
              <a:cxnLst/>
              <a:rect r="r" b="b" t="t" l="l"/>
              <a:pathLst>
                <a:path h="481590" w="2656063">
                  <a:moveTo>
                    <a:pt x="0" y="0"/>
                  </a:moveTo>
                  <a:lnTo>
                    <a:pt x="2656063" y="0"/>
                  </a:lnTo>
                  <a:lnTo>
                    <a:pt x="2656063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656063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4360" y="9108313"/>
            <a:ext cx="7887218" cy="753663"/>
            <a:chOff x="0" y="0"/>
            <a:chExt cx="2077292" cy="1984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7292" cy="198496"/>
            </a:xfrm>
            <a:custGeom>
              <a:avLst/>
              <a:gdLst/>
              <a:ahLst/>
              <a:cxnLst/>
              <a:rect r="r" b="b" t="t" l="l"/>
              <a:pathLst>
                <a:path h="198496" w="2077292">
                  <a:moveTo>
                    <a:pt x="0" y="0"/>
                  </a:moveTo>
                  <a:lnTo>
                    <a:pt x="2077292" y="0"/>
                  </a:lnTo>
                  <a:lnTo>
                    <a:pt x="2077292" y="198496"/>
                  </a:lnTo>
                  <a:lnTo>
                    <a:pt x="0" y="1984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077292" cy="27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3B69A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MÔ HÌNH BiLSTM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3956" y="4093631"/>
            <a:ext cx="8192984" cy="3694428"/>
            <a:chOff x="0" y="0"/>
            <a:chExt cx="2157823" cy="973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57823" cy="973018"/>
            </a:xfrm>
            <a:custGeom>
              <a:avLst/>
              <a:gdLst/>
              <a:ahLst/>
              <a:cxnLst/>
              <a:rect r="r" b="b" t="t" l="l"/>
              <a:pathLst>
                <a:path h="973018" w="2157823">
                  <a:moveTo>
                    <a:pt x="0" y="0"/>
                  </a:moveTo>
                  <a:lnTo>
                    <a:pt x="2157823" y="0"/>
                  </a:lnTo>
                  <a:lnTo>
                    <a:pt x="2157823" y="973018"/>
                  </a:lnTo>
                  <a:lnTo>
                    <a:pt x="0" y="973018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57823" cy="103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61556" y="3941231"/>
            <a:ext cx="8120417" cy="3617096"/>
            <a:chOff x="0" y="0"/>
            <a:chExt cx="2138711" cy="95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8711" cy="952651"/>
            </a:xfrm>
            <a:custGeom>
              <a:avLst/>
              <a:gdLst/>
              <a:ahLst/>
              <a:cxnLst/>
              <a:rect r="r" b="b" t="t" l="l"/>
              <a:pathLst>
                <a:path h="952651" w="2138711">
                  <a:moveTo>
                    <a:pt x="0" y="0"/>
                  </a:moveTo>
                  <a:lnTo>
                    <a:pt x="2138711" y="0"/>
                  </a:lnTo>
                  <a:lnTo>
                    <a:pt x="2138711" y="952651"/>
                  </a:lnTo>
                  <a:lnTo>
                    <a:pt x="0" y="9526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138711" cy="1009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17962" y="3240578"/>
            <a:ext cx="8526038" cy="5248134"/>
          </a:xfrm>
          <a:custGeom>
            <a:avLst/>
            <a:gdLst/>
            <a:ahLst/>
            <a:cxnLst/>
            <a:rect r="r" b="b" t="t" l="l"/>
            <a:pathLst>
              <a:path h="5248134" w="8526038">
                <a:moveTo>
                  <a:pt x="0" y="0"/>
                </a:moveTo>
                <a:lnTo>
                  <a:pt x="8526038" y="0"/>
                </a:lnTo>
                <a:lnTo>
                  <a:pt x="8526038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33127" y="1014557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MÔ HÌNH HỌC SÂU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06551" y="4635557"/>
            <a:ext cx="7435234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Mô hình xử lý chuỗi sử dụng 2 mạng LSTM: thuận và ngược lại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Giúp tiếp cận được nhiều thông tin hơn và tăng khả năng nắm bắt ngữ cảnh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=&gt; Hiểu rõ ý nghĩa một từ trong câu thông qua từ đứng trước và từ đứng sau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06551" y="4118600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BiLSTM (LSTM hai chiều)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1231" y="656610"/>
            <a:ext cx="3616803" cy="7400109"/>
          </a:xfrm>
          <a:custGeom>
            <a:avLst/>
            <a:gdLst/>
            <a:ahLst/>
            <a:cxnLst/>
            <a:rect r="r" b="b" t="t" l="l"/>
            <a:pathLst>
              <a:path h="7400109" w="3616803">
                <a:moveTo>
                  <a:pt x="3616803" y="0"/>
                </a:moveTo>
                <a:lnTo>
                  <a:pt x="0" y="0"/>
                </a:lnTo>
                <a:lnTo>
                  <a:pt x="0" y="7400109"/>
                </a:lnTo>
                <a:lnTo>
                  <a:pt x="3616803" y="7400109"/>
                </a:lnTo>
                <a:lnTo>
                  <a:pt x="36168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17338" y="990224"/>
            <a:ext cx="3290696" cy="6732882"/>
          </a:xfrm>
          <a:custGeom>
            <a:avLst/>
            <a:gdLst/>
            <a:ahLst/>
            <a:cxnLst/>
            <a:rect r="r" b="b" t="t" l="l"/>
            <a:pathLst>
              <a:path h="6732882" w="3290696">
                <a:moveTo>
                  <a:pt x="3290696" y="0"/>
                </a:moveTo>
                <a:lnTo>
                  <a:pt x="0" y="0"/>
                </a:lnTo>
                <a:lnTo>
                  <a:pt x="0" y="6732881"/>
                </a:lnTo>
                <a:lnTo>
                  <a:pt x="3290696" y="6732881"/>
                </a:lnTo>
                <a:lnTo>
                  <a:pt x="32906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386090" y="335672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4108769" y="0"/>
                </a:moveTo>
                <a:lnTo>
                  <a:pt x="0" y="0"/>
                </a:lnTo>
                <a:lnTo>
                  <a:pt x="0" y="4108769"/>
                </a:lnTo>
                <a:lnTo>
                  <a:pt x="4108769" y="4108769"/>
                </a:lnTo>
                <a:lnTo>
                  <a:pt x="41087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106" y="1176537"/>
            <a:ext cx="6328454" cy="6360255"/>
          </a:xfrm>
          <a:custGeom>
            <a:avLst/>
            <a:gdLst/>
            <a:ahLst/>
            <a:cxnLst/>
            <a:rect r="r" b="b" t="t" l="l"/>
            <a:pathLst>
              <a:path h="6360255" w="6328454">
                <a:moveTo>
                  <a:pt x="0" y="0"/>
                </a:moveTo>
                <a:lnTo>
                  <a:pt x="6328454" y="0"/>
                </a:lnTo>
                <a:lnTo>
                  <a:pt x="6328454" y="6360255"/>
                </a:lnTo>
                <a:lnTo>
                  <a:pt x="0" y="6360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310238" y="4465199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0" y="4108769"/>
                </a:moveTo>
                <a:lnTo>
                  <a:pt x="4108768" y="4108769"/>
                </a:lnTo>
                <a:lnTo>
                  <a:pt x="4108768" y="0"/>
                </a:lnTo>
                <a:lnTo>
                  <a:pt x="0" y="0"/>
                </a:lnTo>
                <a:lnTo>
                  <a:pt x="0" y="410876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4374" y="1641706"/>
            <a:ext cx="5429917" cy="54299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54815" y="1902146"/>
            <a:ext cx="4909036" cy="49090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5046" t="0" r="-25046" b="0"/>
              </a:stretch>
            </a:blipFill>
            <a:ln w="57150" cap="sq">
              <a:solidFill>
                <a:srgbClr val="363738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73560" y="2915973"/>
            <a:ext cx="982711" cy="9827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E1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9633" y="6099417"/>
            <a:ext cx="1528438" cy="15284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2B1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105276">
            <a:off x="-1186292" y="8437059"/>
            <a:ext cx="4977101" cy="873722"/>
            <a:chOff x="0" y="0"/>
            <a:chExt cx="1137962" cy="1997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CE1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56271" y="3318476"/>
            <a:ext cx="8603029" cy="311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29"/>
              </a:lnSpc>
              <a:spcBef>
                <a:spcPct val="0"/>
              </a:spcBef>
            </a:pPr>
            <a:r>
              <a:rPr lang="en-US" sz="18306">
                <a:solidFill>
                  <a:srgbClr val="363738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grpSp>
        <p:nvGrpSpPr>
          <p:cNvPr name="Group 23" id="23"/>
          <p:cNvGrpSpPr/>
          <p:nvPr/>
        </p:nvGrpSpPr>
        <p:grpSpPr>
          <a:xfrm rot="-2105276">
            <a:off x="7287870" y="473483"/>
            <a:ext cx="7649476" cy="758492"/>
            <a:chOff x="0" y="0"/>
            <a:chExt cx="2014677" cy="1997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14677" cy="199767"/>
            </a:xfrm>
            <a:custGeom>
              <a:avLst/>
              <a:gdLst/>
              <a:ahLst/>
              <a:cxnLst/>
              <a:rect r="r" b="b" t="t" l="l"/>
              <a:pathLst>
                <a:path h="199767" w="2014677">
                  <a:moveTo>
                    <a:pt x="99884" y="0"/>
                  </a:moveTo>
                  <a:lnTo>
                    <a:pt x="1914793" y="0"/>
                  </a:lnTo>
                  <a:cubicBezTo>
                    <a:pt x="1941284" y="0"/>
                    <a:pt x="1966690" y="10523"/>
                    <a:pt x="1985422" y="29255"/>
                  </a:cubicBezTo>
                  <a:cubicBezTo>
                    <a:pt x="2004153" y="47987"/>
                    <a:pt x="2014677" y="73393"/>
                    <a:pt x="2014677" y="99884"/>
                  </a:cubicBezTo>
                  <a:lnTo>
                    <a:pt x="2014677" y="99884"/>
                  </a:lnTo>
                  <a:cubicBezTo>
                    <a:pt x="2014677" y="126375"/>
                    <a:pt x="2004153" y="151780"/>
                    <a:pt x="1985422" y="170512"/>
                  </a:cubicBezTo>
                  <a:cubicBezTo>
                    <a:pt x="1966690" y="189244"/>
                    <a:pt x="1941284" y="199767"/>
                    <a:pt x="1914793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82B1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014677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548129" y="-990224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true" rot="0">
            <a:off x="4862844" y="9296776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1980447" y="1980448"/>
                </a:moveTo>
                <a:lnTo>
                  <a:pt x="0" y="1980448"/>
                </a:lnTo>
                <a:lnTo>
                  <a:pt x="0" y="0"/>
                </a:lnTo>
                <a:lnTo>
                  <a:pt x="1980447" y="0"/>
                </a:lnTo>
                <a:lnTo>
                  <a:pt x="1980447" y="198044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7268825" y="9392026"/>
            <a:ext cx="0" cy="1365116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7548129" y="9401551"/>
            <a:ext cx="9711171" cy="0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9144000" y="6062733"/>
            <a:ext cx="8115300" cy="100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87"/>
              </a:lnSpc>
              <a:spcBef>
                <a:spcPct val="0"/>
              </a:spcBef>
            </a:pPr>
            <a:r>
              <a:rPr lang="en-US" sz="5919">
                <a:solidFill>
                  <a:srgbClr val="982B1C"/>
                </a:solidFill>
                <a:latin typeface="League Gothic"/>
                <a:ea typeface="League Gothic"/>
                <a:cs typeface="League Gothic"/>
                <a:sym typeface="League Gothic"/>
              </a:rPr>
              <a:t>FOR YOUR TIME AND ATTENTION TODAY!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79988" y="7938932"/>
            <a:ext cx="2579312" cy="38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4"/>
              </a:lnSpc>
              <a:spcBef>
                <a:spcPct val="0"/>
              </a:spcBef>
            </a:pPr>
            <a:r>
              <a:rPr lang="en-US" sz="22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Prepared By: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97980" y="8271177"/>
            <a:ext cx="4061320" cy="47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80"/>
              </a:lnSpc>
              <a:spcBef>
                <a:spcPct val="0"/>
              </a:spcBef>
            </a:pPr>
            <a:r>
              <a:rPr lang="en-US" b="true" sz="27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NHÓM 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DAGZa36qQik</dc:identifier>
  <dcterms:modified xsi:type="dcterms:W3CDTF">2011-08-01T06:04:30Z</dcterms:modified>
  <cp:revision>1</cp:revision>
  <dc:title>NLP - NHOM 05</dc:title>
</cp:coreProperties>
</file>